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346" r:id="rId4"/>
    <p:sldId id="348" r:id="rId5"/>
    <p:sldId id="349" r:id="rId6"/>
    <p:sldId id="350" r:id="rId7"/>
    <p:sldId id="351" r:id="rId8"/>
    <p:sldId id="352" r:id="rId9"/>
    <p:sldId id="347" r:id="rId10"/>
    <p:sldId id="353" r:id="rId11"/>
    <p:sldId id="355" r:id="rId12"/>
    <p:sldId id="356" r:id="rId13"/>
    <p:sldId id="357" r:id="rId14"/>
    <p:sldId id="358" r:id="rId15"/>
    <p:sldId id="359" r:id="rId16"/>
    <p:sldId id="354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D01CF-4523-4D6D-9B3B-CBF8268D4FA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6539-E523-476D-868D-03764BEC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B319-1A40-44BA-B7BB-D2F52DAC04C2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D831-E3C1-4911-8C60-310396134F3D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1455-4950-4A96-8AD9-AD1B4561C087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5C2E-B619-4AD2-A9D6-0211990925DB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91A-02CF-4228-9A2B-82A5F376E4E1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BAF-2D2C-4F62-ADD4-78F863F154CD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3E06-94A7-4524-B49C-2DF295F0AC0D}" type="datetime1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16A4-4E30-47EA-B0BA-ACB8620182C3}" type="datetime1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5372-8819-412F-B8EE-BCF2CA7F2453}" type="datetime1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853C-7189-48B0-966F-8B6F411EF285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4538-805A-4EBB-9AA8-9FA90C5D4CD9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AE4B-1510-4C09-9741-DD3A55372060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Инженерно-технические методы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Чрезвычайные ситуации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10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a-sochi.ru/d/209691/d/oberegsh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5" y="1493262"/>
            <a:ext cx="8038995" cy="38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5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Перегрев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Тепловыделение одной стойки 3-4 кВт.</a:t>
            </a:r>
          </a:p>
          <a:p>
            <a:pPr marL="0" indent="0">
              <a:buNone/>
            </a:pPr>
            <a:r>
              <a:rPr lang="ru-RU" sz="2300" dirty="0" smtClean="0"/>
              <a:t>В центрах обработки данных тепловыделение стойки может составлять более 10 кВт.</a:t>
            </a:r>
          </a:p>
          <a:p>
            <a:pPr marL="0" indent="0">
              <a:buNone/>
            </a:pPr>
            <a:r>
              <a:rPr lang="ru-RU" sz="2300" dirty="0" smtClean="0"/>
              <a:t>Требования к серверным:</a:t>
            </a:r>
          </a:p>
          <a:p>
            <a:r>
              <a:rPr lang="ru-RU" sz="2300" dirty="0" smtClean="0"/>
              <a:t>Температура – 18-25 </a:t>
            </a:r>
            <a:r>
              <a:rPr lang="ru-RU" sz="2300" dirty="0" err="1" smtClean="0"/>
              <a:t>град.С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В</a:t>
            </a:r>
            <a:r>
              <a:rPr lang="ru-RU" sz="2300" dirty="0" smtClean="0"/>
              <a:t>лажность – 40-60%.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11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12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ecology.md/uploads/files_elfinder/2016/04/yande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42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3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13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Для защиты серверов от перегрева создаются системы кондиционирования и охлаждения.</a:t>
            </a: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Вентиляция и кондиционирование обеспечивают:</a:t>
            </a:r>
          </a:p>
          <a:p>
            <a:r>
              <a:rPr lang="ru-RU" sz="2300" dirty="0"/>
              <a:t>Поддержание оптимального уровня температуры — охлаждение или нагрев воздуха в </a:t>
            </a:r>
            <a:r>
              <a:rPr lang="ru-RU" sz="2300" dirty="0" smtClean="0"/>
              <a:t>помещении</a:t>
            </a:r>
          </a:p>
          <a:p>
            <a:r>
              <a:rPr lang="ru-RU" sz="2300" dirty="0" smtClean="0"/>
              <a:t>Контроль </a:t>
            </a:r>
            <a:r>
              <a:rPr lang="ru-RU" sz="2300" dirty="0"/>
              <a:t>за влажностным режимом — увлажнение или выведение излишков </a:t>
            </a:r>
            <a:r>
              <a:rPr lang="ru-RU" sz="2300" dirty="0" smtClean="0"/>
              <a:t>влаги</a:t>
            </a:r>
          </a:p>
          <a:p>
            <a:r>
              <a:rPr lang="ru-RU" sz="2300" dirty="0" smtClean="0"/>
              <a:t>Подача </a:t>
            </a:r>
            <a:r>
              <a:rPr lang="ru-RU" sz="2300" dirty="0"/>
              <a:t>свежего </a:t>
            </a:r>
            <a:r>
              <a:rPr lang="ru-RU" sz="2300" dirty="0" smtClean="0"/>
              <a:t>воздуха</a:t>
            </a:r>
          </a:p>
          <a:p>
            <a:r>
              <a:rPr lang="ru-RU" sz="2300" dirty="0" smtClean="0"/>
              <a:t>Выведение </a:t>
            </a:r>
            <a:r>
              <a:rPr lang="ru-RU" sz="2300" dirty="0"/>
              <a:t>отработанных воздушных </a:t>
            </a:r>
            <a:r>
              <a:rPr lang="ru-RU" sz="2300" dirty="0" smtClean="0"/>
              <a:t>масс</a:t>
            </a:r>
          </a:p>
          <a:p>
            <a:r>
              <a:rPr lang="ru-RU" sz="2300" dirty="0" smtClean="0"/>
              <a:t>Очистка </a:t>
            </a:r>
            <a:r>
              <a:rPr lang="ru-RU" sz="2300" dirty="0"/>
              <a:t>воздуха от пыли и других частиц, способных повлиять на работу оборудования в серверной.</a:t>
            </a:r>
            <a:br>
              <a:rPr lang="ru-RU" sz="2300" dirty="0"/>
            </a:br>
            <a:endParaRPr lang="ru-RU" sz="2300" dirty="0"/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03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14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 smtClean="0"/>
              <a:t>Для </a:t>
            </a:r>
            <a:r>
              <a:rPr lang="ru-RU" sz="2300" dirty="0"/>
              <a:t>охлаждения рабочих деталей серверного оборудования используется воздух. </a:t>
            </a:r>
            <a:r>
              <a:rPr lang="ru-RU" sz="2300" dirty="0"/>
              <a:t>В результате отработки воздушных масс они нагреваются. Если не охлаждать воздух, произойдёт перегрев приборов. Слишком низкие температуры также приведут к снижению работоспособности серверов. </a:t>
            </a:r>
            <a:r>
              <a:rPr lang="ru-RU" sz="2300" dirty="0"/>
              <a:t>Поэтому так важно поддерживать оптимальную </a:t>
            </a:r>
            <a:r>
              <a:rPr lang="ru-RU" sz="2300" dirty="0" smtClean="0"/>
              <a:t>температуру.</a:t>
            </a:r>
          </a:p>
          <a:p>
            <a:pPr marL="0" indent="0">
              <a:buNone/>
            </a:pPr>
            <a:r>
              <a:rPr lang="ru-RU" sz="2300" dirty="0" smtClean="0"/>
              <a:t>Не </a:t>
            </a:r>
            <a:r>
              <a:rPr lang="ru-RU" sz="2300" dirty="0"/>
              <a:t>менее опасна для оборудования влажность. </a:t>
            </a:r>
            <a:r>
              <a:rPr lang="ru-RU" sz="2300" dirty="0"/>
              <a:t>Повышенная концентрация влаги приводит к образованию конденсата, который неминуемо приведёт к поломке. Низкие показатели влажности воздуха способствуют накоплению статического электричества. </a:t>
            </a:r>
            <a:r>
              <a:rPr lang="ru-RU" sz="2300" dirty="0"/>
              <a:t>Статическое электричество губительно для рабочих схем и элементов.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Пыль </a:t>
            </a:r>
            <a:r>
              <a:rPr lang="ru-RU" sz="2300" dirty="0"/>
              <a:t>оказывает двойное негативное воздействие на компьютерное оборудование. </a:t>
            </a:r>
            <a:r>
              <a:rPr lang="ru-RU" sz="2300" dirty="0"/>
              <a:t>Её скапливание на элементах может привести к механическим повреждениям рабочих деталей. </a:t>
            </a:r>
            <a:r>
              <a:rPr lang="ru-RU" sz="2300" dirty="0"/>
              <a:t>Кроме того, пыль существенно снижает показатели охлаждения оборудования</a:t>
            </a:r>
            <a:r>
              <a:rPr lang="ru-RU" sz="23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841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15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Ключевые требования, предъявляемые к вентиляции в </a:t>
            </a:r>
            <a:r>
              <a:rPr lang="ru-RU" sz="2300" dirty="0" smtClean="0"/>
              <a:t>ЦОД:</a:t>
            </a:r>
          </a:p>
          <a:p>
            <a:r>
              <a:rPr lang="ru-RU" sz="2300" dirty="0" smtClean="0"/>
              <a:t>Наличие </a:t>
            </a:r>
            <a:r>
              <a:rPr lang="ru-RU" sz="2300" dirty="0"/>
              <a:t>резервных мощностей. </a:t>
            </a:r>
            <a:endParaRPr lang="ru-RU" sz="2300" dirty="0" smtClean="0"/>
          </a:p>
          <a:p>
            <a:r>
              <a:rPr lang="ru-RU" sz="2300" dirty="0" smtClean="0"/>
              <a:t>Оборудование </a:t>
            </a:r>
            <a:r>
              <a:rPr lang="ru-RU" sz="2300" dirty="0"/>
              <a:t>системы контроля за параметрами микроклимата в серверной. </a:t>
            </a:r>
            <a:endParaRPr lang="ru-RU" sz="2300" dirty="0" smtClean="0"/>
          </a:p>
          <a:p>
            <a:r>
              <a:rPr lang="ru-RU" sz="2300" dirty="0" smtClean="0"/>
              <a:t>Автоматическая </a:t>
            </a:r>
            <a:r>
              <a:rPr lang="ru-RU" sz="2300" dirty="0"/>
              <a:t>система планового и аварийного переключения работы от основной линии вентиляции к дублирующей. </a:t>
            </a:r>
            <a:endParaRPr lang="ru-RU" sz="2300" dirty="0" smtClean="0"/>
          </a:p>
          <a:p>
            <a:r>
              <a:rPr lang="ru-RU" sz="2300" dirty="0" smtClean="0"/>
              <a:t>Наличие </a:t>
            </a:r>
            <a:r>
              <a:rPr lang="ru-RU" sz="2300" dirty="0"/>
              <a:t>фильтрующего, температурного (охлаждающего) и влажностного оборудования в системе.</a:t>
            </a:r>
            <a:br>
              <a:rPr lang="ru-RU" sz="2300" dirty="0"/>
            </a:b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22293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16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airomania.ru/images/Baza%20znaniy/627x328xprecizionniy,P20kondicioner,P20v,P20servernoy,P20s,P20falshpolom.JPG.pagespeed.ic.8BhHeNhg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2688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5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Наибольший ущерб – разрушение здания.</a:t>
            </a:r>
          </a:p>
          <a:p>
            <a:pPr marL="0" indent="0">
              <a:buNone/>
            </a:pPr>
            <a:r>
              <a:rPr lang="ru-RU" sz="2300" dirty="0" smtClean="0"/>
              <a:t>Способ сохранить информация – дублировать в другом месте – серверная, ЦОД и т.д.</a:t>
            </a:r>
          </a:p>
          <a:p>
            <a:pPr marL="0" indent="0">
              <a:buNone/>
            </a:pPr>
            <a:r>
              <a:rPr lang="ru-RU" sz="2300" dirty="0" smtClean="0"/>
              <a:t>Менее глобальные разрушения:</a:t>
            </a:r>
          </a:p>
          <a:p>
            <a:r>
              <a:rPr lang="ru-RU" sz="2300" dirty="0" smtClean="0"/>
              <a:t>Обрыв связи;</a:t>
            </a:r>
          </a:p>
          <a:p>
            <a:r>
              <a:rPr lang="ru-RU" sz="2300" dirty="0" smtClean="0"/>
              <a:t>Обрыв питания.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17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1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18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Противодействие обрыву связи:</a:t>
            </a:r>
          </a:p>
          <a:p>
            <a:r>
              <a:rPr lang="ru-RU" sz="2300" dirty="0" smtClean="0"/>
              <a:t>Создание резервных линия.</a:t>
            </a:r>
          </a:p>
          <a:p>
            <a:r>
              <a:rPr lang="ru-RU" sz="2300" dirty="0" smtClean="0"/>
              <a:t>Использование радиоканала.</a:t>
            </a:r>
          </a:p>
          <a:p>
            <a:r>
              <a:rPr lang="ru-RU" sz="2300" dirty="0" smtClean="0"/>
              <a:t>Кольцо (объединяем маршрутизаторы).</a:t>
            </a:r>
          </a:p>
          <a:p>
            <a:r>
              <a:rPr lang="ru-RU" sz="2300" dirty="0" smtClean="0"/>
              <a:t>Резервирование информации – возможность при</a:t>
            </a:r>
            <a:r>
              <a:rPr lang="en-US" sz="2300" dirty="0" smtClean="0"/>
              <a:t> </a:t>
            </a:r>
            <a:r>
              <a:rPr lang="ru-RU" sz="2300" dirty="0" smtClean="0"/>
              <a:t>обрыве связи накапливать отправляемую информации на обеих сторонах линии.</a:t>
            </a: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Противодействие обрыву питания:</a:t>
            </a:r>
          </a:p>
          <a:p>
            <a:r>
              <a:rPr lang="ru-RU" sz="2300" dirty="0"/>
              <a:t>Резервирование </a:t>
            </a:r>
            <a:r>
              <a:rPr lang="ru-RU" sz="2300" dirty="0" smtClean="0"/>
              <a:t>питания (источники </a:t>
            </a:r>
            <a:r>
              <a:rPr lang="ru-RU" sz="2300" dirty="0"/>
              <a:t>б</a:t>
            </a:r>
            <a:r>
              <a:rPr lang="ru-RU" sz="2300" dirty="0" smtClean="0"/>
              <a:t>есперебойного питания);</a:t>
            </a:r>
            <a:endParaRPr lang="ru-RU" sz="2300" dirty="0"/>
          </a:p>
          <a:p>
            <a:r>
              <a:rPr lang="ru-RU" sz="2300" dirty="0"/>
              <a:t>Резервирование линий </a:t>
            </a:r>
            <a:r>
              <a:rPr lang="ru-RU" sz="2300" dirty="0" smtClean="0"/>
              <a:t>питания (ПУЭ).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96005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19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www.bookasutp.ru/Chapter8.files/image1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48872" cy="39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1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Чрезвычайные ситуации – явления </a:t>
            </a:r>
            <a:r>
              <a:rPr lang="ru-RU" sz="2300" dirty="0"/>
              <a:t>природы, отличающиеся большой разрушительной </a:t>
            </a:r>
            <a:r>
              <a:rPr lang="ru-RU" sz="2300" dirty="0" smtClean="0"/>
              <a:t>силой, </a:t>
            </a:r>
            <a:r>
              <a:rPr lang="ru-RU" sz="2300" dirty="0"/>
              <a:t>способные привести к масштабному уничтожению </a:t>
            </a:r>
            <a:r>
              <a:rPr lang="ru-RU" sz="2300" dirty="0" smtClean="0"/>
              <a:t>информации.</a:t>
            </a:r>
            <a:r>
              <a:rPr lang="ru-RU" sz="2300" dirty="0"/>
              <a:t> </a:t>
            </a:r>
          </a:p>
          <a:p>
            <a:pPr marL="0" indent="0">
              <a:buNone/>
            </a:pPr>
            <a:r>
              <a:rPr lang="ru-RU" sz="2300" dirty="0" smtClean="0"/>
              <a:t>Также к чрезвычайным ситуациям можно отнести техногенные катастрофы – как глобальные, так и локальные для данного объекте.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591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20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tems.s1.citilink.ru/1022816_v0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23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ven.by/data/big/sua3000rmi2u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22691"/>
          <a:stretch/>
        </p:blipFill>
        <p:spPr bwMode="auto">
          <a:xfrm>
            <a:off x="899592" y="3244371"/>
            <a:ext cx="7344816" cy="28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6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21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elektroas.ru/wp-content/uploads/2010/11/avtomaticheskiy_vvod_rezerva_9-400x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5"/>
            <a:ext cx="6120680" cy="48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Л</a:t>
            </a:r>
            <a:r>
              <a:rPr lang="ru-RU" sz="2300" dirty="0" smtClean="0"/>
              <a:t>иний </a:t>
            </a:r>
            <a:r>
              <a:rPr lang="ru-RU" sz="2300" dirty="0"/>
              <a:t>локальных вычислительных сетей </a:t>
            </a:r>
            <a:r>
              <a:rPr lang="ru-RU" sz="2300" dirty="0" smtClean="0"/>
              <a:t>необходимо защищать </a:t>
            </a:r>
            <a:r>
              <a:rPr lang="ru-RU" sz="2300" dirty="0"/>
              <a:t>от грозы, статического электричества, помех от работы электрических цепей, для снижения амплитуды наведенных помех, защиты оборудования от импульсной электромагнитной наводки, которая может возникать при замыкании силовых кабелей или от близлежащих линий связи; защиты от прямого попадания и от вторичных воздействий молнии, а также снятия статического заряда</a:t>
            </a:r>
            <a:r>
              <a:rPr lang="ru-RU" sz="2300" dirty="0" smtClean="0"/>
              <a:t>.</a:t>
            </a:r>
          </a:p>
          <a:p>
            <a:pPr marL="0" indent="0">
              <a:buNone/>
            </a:pPr>
            <a:r>
              <a:rPr lang="ru-RU" sz="2300" dirty="0" smtClean="0"/>
              <a:t>Также гроза может повредить линии электропередач.</a:t>
            </a:r>
            <a:endParaRPr lang="ru-RU" sz="2300" dirty="0"/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22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23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Для защиты от грозовых разрядов и т.д. применяются устройства защиты.</a:t>
            </a:r>
          </a:p>
          <a:p>
            <a:pPr marL="0" indent="0">
              <a:buNone/>
            </a:pPr>
            <a:r>
              <a:rPr lang="ru-RU" sz="2500" dirty="0"/>
              <a:t>Устройства защиты должны устанавливаться между линией связи, подверженной опасному воздействию электричества, и защищаемым оборудованием. </a:t>
            </a:r>
            <a:r>
              <a:rPr lang="ru-RU" sz="2500" dirty="0"/>
              <a:t>На одно защищаемое устройство устанавливается одно устройство защиты</a:t>
            </a:r>
            <a:r>
              <a:rPr lang="ru-RU" sz="2500" dirty="0" smtClean="0"/>
              <a:t>. </a:t>
            </a:r>
            <a:r>
              <a:rPr lang="ru-RU" sz="2500" dirty="0"/>
              <a:t>После установки устройства его необходимо в первую очередь надёжным образом подключить к защитному </a:t>
            </a:r>
            <a:r>
              <a:rPr lang="ru-RU" sz="2500" dirty="0" smtClean="0"/>
              <a:t>контуру заземления. </a:t>
            </a:r>
            <a:r>
              <a:rPr lang="ru-RU" sz="2500" dirty="0"/>
              <a:t>Соединение с защитным заземлением должно выполняться проводом возможно большего сечения и быть по возможности коротким. Запрещается использовать устройство защиты без защитного заземления.</a:t>
            </a:r>
            <a:endParaRPr lang="ru-RU" sz="2500" dirty="0"/>
          </a:p>
          <a:p>
            <a:pPr marL="0" indent="0">
              <a:buNone/>
            </a:pPr>
            <a:endParaRPr 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281942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24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rvi-cctv.ru/upload/iblock/8ad/RVi-L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16824" cy="43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4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Затопление и землетрясение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Повреждение от затоплений и землетрясений аналогичны повреждениям от урагана:</a:t>
            </a:r>
          </a:p>
          <a:p>
            <a:pPr marL="0" indent="0">
              <a:buNone/>
            </a:pPr>
            <a:r>
              <a:rPr lang="ru-RU" sz="2300" dirty="0" smtClean="0"/>
              <a:t>Полное разрушение.</a:t>
            </a:r>
          </a:p>
          <a:p>
            <a:pPr marL="0" indent="0">
              <a:buNone/>
            </a:pPr>
            <a:r>
              <a:rPr lang="ru-RU" sz="2300" dirty="0" smtClean="0"/>
              <a:t>Повреждение линий связи и электропитания.</a:t>
            </a:r>
          </a:p>
          <a:p>
            <a:pPr marL="0" indent="0">
              <a:buNone/>
            </a:pPr>
            <a:r>
              <a:rPr lang="ru-RU" sz="2300" dirty="0" smtClean="0"/>
              <a:t>Защиты аналогична:</a:t>
            </a:r>
          </a:p>
          <a:p>
            <a:pPr marL="0" indent="0">
              <a:buNone/>
            </a:pPr>
            <a:r>
              <a:rPr lang="ru-RU" sz="2300" smtClean="0"/>
              <a:t>Резервирование информации</a:t>
            </a:r>
            <a:r>
              <a:rPr lang="ru-RU" sz="2300" dirty="0"/>
              <a:t>.</a:t>
            </a:r>
            <a:endParaRPr lang="ru-RU" sz="2300" dirty="0"/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25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Чрезвычайные ситуации:</a:t>
            </a:r>
          </a:p>
          <a:p>
            <a:r>
              <a:rPr lang="ru-RU" sz="2300" dirty="0" smtClean="0"/>
              <a:t>Пожар;</a:t>
            </a:r>
          </a:p>
          <a:p>
            <a:r>
              <a:rPr lang="ru-RU" sz="2300" dirty="0" smtClean="0"/>
              <a:t>Перегрев;</a:t>
            </a:r>
          </a:p>
          <a:p>
            <a:r>
              <a:rPr lang="ru-RU" sz="2300" dirty="0" smtClean="0"/>
              <a:t>Ураган;</a:t>
            </a:r>
          </a:p>
          <a:p>
            <a:r>
              <a:rPr lang="ru-RU" sz="2300" dirty="0" smtClean="0"/>
              <a:t>Гроза;</a:t>
            </a:r>
          </a:p>
          <a:p>
            <a:r>
              <a:rPr lang="ru-RU" sz="2300" dirty="0" smtClean="0"/>
              <a:t>Затопление;</a:t>
            </a:r>
            <a:endParaRPr lang="en-US" sz="2300" dirty="0" smtClean="0"/>
          </a:p>
          <a:p>
            <a:r>
              <a:rPr lang="ru-RU" sz="2300" dirty="0" smtClean="0"/>
              <a:t>Землетрясение.</a:t>
            </a:r>
            <a:endParaRPr 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392996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Источники пожара в серверной:</a:t>
            </a:r>
          </a:p>
          <a:p>
            <a:r>
              <a:rPr lang="ru-RU" sz="2300" dirty="0" smtClean="0"/>
              <a:t>неисправная проводка;</a:t>
            </a:r>
          </a:p>
          <a:p>
            <a:r>
              <a:rPr lang="ru-RU" sz="2300" dirty="0"/>
              <a:t>п</a:t>
            </a:r>
            <a:r>
              <a:rPr lang="ru-RU" sz="2300" dirty="0" smtClean="0"/>
              <a:t>ерегрев оборудования.</a:t>
            </a:r>
          </a:p>
          <a:p>
            <a:pPr marL="0" indent="0">
              <a:buNone/>
            </a:pPr>
            <a:r>
              <a:rPr lang="ru-RU" sz="2300" dirty="0" smtClean="0"/>
              <a:t>Горючие материалы – оболочка кабелей.</a:t>
            </a:r>
          </a:p>
          <a:p>
            <a:pPr marL="0" indent="0">
              <a:buNone/>
            </a:pPr>
            <a:r>
              <a:rPr lang="ru-RU" sz="2300" dirty="0"/>
              <a:t>Нормативный документа – СП </a:t>
            </a:r>
            <a:r>
              <a:rPr lang="ru-RU" sz="2300" dirty="0" smtClean="0"/>
              <a:t>5.13130.2009.</a:t>
            </a:r>
          </a:p>
          <a:p>
            <a:pPr marL="0" indent="0">
              <a:buNone/>
            </a:pPr>
            <a:r>
              <a:rPr lang="ru-RU" sz="2300" dirty="0" smtClean="0"/>
              <a:t>Все серверные оборудуются пожарной сигнализации.</a:t>
            </a:r>
          </a:p>
          <a:p>
            <a:pPr marL="0" indent="0">
              <a:buNone/>
            </a:pPr>
            <a:r>
              <a:rPr lang="ru-RU" sz="2300" dirty="0" smtClean="0"/>
              <a:t>В серверных устанавливаются дымовые извещатели.</a:t>
            </a:r>
          </a:p>
          <a:p>
            <a:pPr marL="0" indent="0">
              <a:buNone/>
            </a:pPr>
            <a:r>
              <a:rPr lang="ru-RU" sz="2300" dirty="0" smtClean="0"/>
              <a:t>Если площадь серверной больше 24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 – то серверная обязательно оборудуется системой пожаротушения.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4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7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5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Задача – как можно быстрее потушить возгорание.</a:t>
            </a:r>
          </a:p>
          <a:p>
            <a:pPr marL="0" indent="0">
              <a:buNone/>
            </a:pPr>
            <a:r>
              <a:rPr lang="ru-RU" sz="2300" dirty="0" smtClean="0"/>
              <a:t>Система пожаротушения:</a:t>
            </a:r>
            <a:endParaRPr lang="ru-RU" sz="2300" dirty="0" smtClean="0"/>
          </a:p>
          <a:p>
            <a:r>
              <a:rPr lang="ru-RU" sz="2300" dirty="0" smtClean="0"/>
              <a:t>водяное пожаротушение</a:t>
            </a:r>
            <a:r>
              <a:rPr lang="ru-RU" sz="2300" dirty="0"/>
              <a:t>;</a:t>
            </a:r>
            <a:endParaRPr lang="ru-RU" sz="2300" dirty="0"/>
          </a:p>
          <a:p>
            <a:r>
              <a:rPr lang="ru-RU" sz="2300" dirty="0" smtClean="0"/>
              <a:t>порошковое пожаротушение;</a:t>
            </a:r>
            <a:endParaRPr lang="ru-RU" sz="2300" dirty="0"/>
          </a:p>
          <a:p>
            <a:r>
              <a:rPr lang="ru-RU" sz="2300" dirty="0" smtClean="0"/>
              <a:t>аэрозольное пожаротушение;</a:t>
            </a:r>
            <a:endParaRPr lang="ru-RU" sz="2300" dirty="0"/>
          </a:p>
          <a:p>
            <a:r>
              <a:rPr lang="ru-RU" sz="2300" dirty="0" smtClean="0"/>
              <a:t>пожаротушение </a:t>
            </a:r>
            <a:r>
              <a:rPr lang="ru-RU" sz="2300" dirty="0"/>
              <a:t>тонко-распыленной </a:t>
            </a:r>
            <a:r>
              <a:rPr lang="ru-RU" sz="2300" dirty="0" smtClean="0"/>
              <a:t>водой;</a:t>
            </a:r>
            <a:endParaRPr lang="ru-RU" sz="2300" dirty="0"/>
          </a:p>
          <a:p>
            <a:r>
              <a:rPr lang="ru-RU" sz="2300" dirty="0" smtClean="0"/>
              <a:t>газовое </a:t>
            </a:r>
            <a:r>
              <a:rPr lang="ru-RU" sz="2300" dirty="0"/>
              <a:t>пожаротушение</a:t>
            </a:r>
            <a:r>
              <a:rPr lang="ru-RU" sz="2300" dirty="0" smtClean="0"/>
              <a:t>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671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6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Если серверная оборудована пожаротушением (газовым), то необходимо также оборудовать систему </a:t>
            </a:r>
            <a:r>
              <a:rPr lang="ru-RU" sz="2300" dirty="0" err="1" smtClean="0"/>
              <a:t>звокового</a:t>
            </a:r>
            <a:r>
              <a:rPr lang="ru-RU" sz="2300" dirty="0" smtClean="0"/>
              <a:t> и светового оповещения:</a:t>
            </a:r>
          </a:p>
          <a:p>
            <a:pPr marL="0" indent="0">
              <a:buNone/>
            </a:pPr>
            <a:r>
              <a:rPr lang="ru-RU" sz="2300" dirty="0" smtClean="0"/>
              <a:t>Табло свето-звуковое «Газ! Уходи!»;</a:t>
            </a:r>
          </a:p>
          <a:p>
            <a:pPr marL="0" indent="0">
              <a:buNone/>
            </a:pPr>
            <a:r>
              <a:rPr lang="ru-RU" sz="2300" dirty="0" smtClean="0"/>
              <a:t>Табло световое «Газ! Не Входи!»;</a:t>
            </a:r>
          </a:p>
          <a:p>
            <a:pPr marL="0" indent="0">
              <a:buNone/>
            </a:pPr>
            <a:r>
              <a:rPr lang="ru-RU" sz="2300" dirty="0" smtClean="0"/>
              <a:t>Табло «Автоматика отключена».</a:t>
            </a:r>
          </a:p>
          <a:p>
            <a:pPr marL="0" indent="0">
              <a:buNone/>
            </a:pPr>
            <a:r>
              <a:rPr lang="ru-RU" sz="2300" dirty="0" smtClean="0"/>
              <a:t>У входа в помещение размещается кнопка ручного пуска.</a:t>
            </a:r>
          </a:p>
          <a:p>
            <a:pPr marL="0" indent="0">
              <a:buNone/>
            </a:pPr>
            <a:r>
              <a:rPr lang="ru-RU" sz="2300" dirty="0" smtClean="0"/>
              <a:t>На двери в серверную устанавливается </a:t>
            </a:r>
            <a:r>
              <a:rPr lang="ru-RU" sz="2300" dirty="0" err="1" smtClean="0"/>
              <a:t>магнитоконтактный</a:t>
            </a:r>
            <a:r>
              <a:rPr lang="ru-RU" sz="2300" dirty="0" smtClean="0"/>
              <a:t> извещатель, контролирующий открытие/закрытие дверей.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257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7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ozsk.ru/images/project/merii-moscow/IMGP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6696744" cy="50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1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8</a:t>
            </a:fld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Сжиженные газовые огнетушащие составы</a:t>
            </a:r>
          </a:p>
          <a:p>
            <a:r>
              <a:rPr lang="ru-RU" sz="2300" dirty="0"/>
              <a:t>Двуокись углерода</a:t>
            </a:r>
          </a:p>
          <a:p>
            <a:r>
              <a:rPr lang="ru-RU" sz="2300" dirty="0"/>
              <a:t>Хладон 23</a:t>
            </a:r>
          </a:p>
          <a:p>
            <a:r>
              <a:rPr lang="ru-RU" sz="2300" dirty="0"/>
              <a:t>Хладон 125</a:t>
            </a:r>
          </a:p>
          <a:p>
            <a:r>
              <a:rPr lang="ru-RU" sz="2300" dirty="0" smtClean="0"/>
              <a:t>Хладон </a:t>
            </a:r>
            <a:r>
              <a:rPr lang="ru-RU" sz="2300" dirty="0"/>
              <a:t>227еа</a:t>
            </a:r>
          </a:p>
          <a:p>
            <a:r>
              <a:rPr lang="ru-RU" sz="2300" dirty="0" err="1" smtClean="0"/>
              <a:t>Новэк</a:t>
            </a:r>
            <a:r>
              <a:rPr lang="ru-RU" sz="2300" dirty="0" smtClean="0"/>
              <a:t> </a:t>
            </a:r>
            <a:r>
              <a:rPr lang="ru-RU" sz="2300" dirty="0"/>
              <a:t>(</a:t>
            </a:r>
            <a:r>
              <a:rPr lang="en-US" sz="2300" dirty="0" err="1"/>
              <a:t>Novek</a:t>
            </a:r>
            <a:r>
              <a:rPr lang="en-US" sz="2300" dirty="0"/>
              <a:t> 1230</a:t>
            </a:r>
            <a:r>
              <a:rPr lang="ru-RU" sz="2300" dirty="0" smtClean="0"/>
              <a:t>)</a:t>
            </a:r>
          </a:p>
          <a:p>
            <a:pPr marL="0" indent="0">
              <a:buNone/>
            </a:pPr>
            <a:r>
              <a:rPr lang="ru-RU" sz="2300" dirty="0" smtClean="0"/>
              <a:t>Управление газовым пожаротушением осуществляется с помощью прибора-приемно-контрольного.</a:t>
            </a:r>
            <a:endParaRPr lang="ru-RU" sz="2300" dirty="0"/>
          </a:p>
          <a:p>
            <a:endParaRPr lang="ru-RU" sz="2300" dirty="0"/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914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9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td0.mycdn.me/image?id=849915437827&amp;t=20&amp;plc=WEB&amp;tkn=*Zhhak1VgC70A4HdDnCYmPzmx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1" y="1340768"/>
            <a:ext cx="762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86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732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Инженерно-технические методы защиты информации</vt:lpstr>
      <vt:lpstr>Презентация PowerPoint</vt:lpstr>
      <vt:lpstr>Презентация PowerPoint</vt:lpstr>
      <vt:lpstr>Пожар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Перегрев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Ураган</vt:lpstr>
      <vt:lpstr>Презентация PowerPoint</vt:lpstr>
      <vt:lpstr>Презентация PowerPoint</vt:lpstr>
      <vt:lpstr>Презентация PowerPoint</vt:lpstr>
      <vt:lpstr>Презентация PowerPoint</vt:lpstr>
      <vt:lpstr>Гроза</vt:lpstr>
      <vt:lpstr>Презентация PowerPoint</vt:lpstr>
      <vt:lpstr>Презентация PowerPoint</vt:lpstr>
      <vt:lpstr>Затопление и землетрясение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Инженерно-технические методы защиты объектов</dc:title>
  <dc:creator>Ekaterina Gerling</dc:creator>
  <cp:lastModifiedBy>Ekaterina Gerling</cp:lastModifiedBy>
  <cp:revision>53</cp:revision>
  <dcterms:created xsi:type="dcterms:W3CDTF">2017-02-10T17:33:49Z</dcterms:created>
  <dcterms:modified xsi:type="dcterms:W3CDTF">2018-04-20T20:01:28Z</dcterms:modified>
</cp:coreProperties>
</file>